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E7A99A-E369-4D09-BBAE-6E70DCA5D76C}">
  <a:tblStyle styleId="{B5E7A99A-E369-4D09-BBAE-6E70DCA5D76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de62cccc-f31e-4d0b-a758-d515a6a52e23/" TargetMode="External"/><Relationship Id="rId13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746" y="996696"/>
            <a:ext cx="5126424" cy="5063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8" name="Google Shape;22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2531" y="4953031"/>
            <a:ext cx="1917796" cy="179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38354" y="-2613244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0" name="Google Shape;230;p22"/>
          <p:cNvSpPr txBox="1"/>
          <p:nvPr/>
        </p:nvSpPr>
        <p:spPr>
          <a:xfrm>
            <a:off x="7540549" y="1493836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231" name="Google Shape;231;p22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1803462" y="679218"/>
            <a:ext cx="63287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ova dva skupa riječi. U kojem se skupu nalaze točno napisani glagolski pridjevi?</a:t>
            </a:r>
            <a:endParaRPr sz="2400" b="1" dirty="0"/>
          </a:p>
        </p:txBody>
      </p:sp>
      <p:pic>
        <p:nvPicPr>
          <p:cNvPr id="234" name="Google Shape;234;p22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7486" y="2434585"/>
            <a:ext cx="2755382" cy="272136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5" name="Google Shape;235;p22" descr="Orange Circle Logo - Free image on Pixaba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16003" y="2341862"/>
            <a:ext cx="2895903" cy="28601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6" name="Google Shape;236;p22"/>
          <p:cNvSpPr txBox="1"/>
          <p:nvPr/>
        </p:nvSpPr>
        <p:spPr>
          <a:xfrm>
            <a:off x="919281" y="2973903"/>
            <a:ext cx="187062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voljeo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volila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željeo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živila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bijo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htijo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4382238" y="3057127"/>
            <a:ext cx="1834774" cy="14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volio   voljela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želio   živjela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     htio</a:t>
            </a:r>
            <a:endParaRPr sz="2400" dirty="0"/>
          </a:p>
        </p:txBody>
      </p:sp>
      <p:sp>
        <p:nvSpPr>
          <p:cNvPr id="238" name="Google Shape;238;p22"/>
          <p:cNvSpPr txBox="1"/>
          <p:nvPr/>
        </p:nvSpPr>
        <p:spPr>
          <a:xfrm>
            <a:off x="1165413" y="1838856"/>
            <a:ext cx="18620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NETOČNO</a:t>
            </a:r>
            <a:endParaRPr sz="2400" dirty="0"/>
          </a:p>
        </p:txBody>
      </p:sp>
      <p:sp>
        <p:nvSpPr>
          <p:cNvPr id="239" name="Google Shape;239;p22"/>
          <p:cNvSpPr txBox="1"/>
          <p:nvPr/>
        </p:nvSpPr>
        <p:spPr>
          <a:xfrm>
            <a:off x="4445570" y="1810814"/>
            <a:ext cx="17941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TOČNO</a:t>
            </a:r>
            <a:endParaRPr sz="2400" dirty="0"/>
          </a:p>
        </p:txBody>
      </p:sp>
      <p:sp>
        <p:nvSpPr>
          <p:cNvPr id="240" name="Google Shape;240;p22"/>
          <p:cNvSpPr txBox="1"/>
          <p:nvPr/>
        </p:nvSpPr>
        <p:spPr>
          <a:xfrm>
            <a:off x="7654027" y="2914274"/>
            <a:ext cx="368940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 pripaziti pri pisanju glagolskoga pridjeva radnoga u muškome i ženskom rodu u glagola koji završavaju nastavcima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iti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(biti), -jeti (htjeti)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41" name="Google Shape;241;p22"/>
          <p:cNvSpPr txBox="1"/>
          <p:nvPr/>
        </p:nvSpPr>
        <p:spPr>
          <a:xfrm>
            <a:off x="7673423" y="2154806"/>
            <a:ext cx="32380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GLAGOLSKI PRIDJEV RADNI - pisanje</a:t>
            </a:r>
            <a:endParaRPr sz="2400" dirty="0"/>
          </a:p>
        </p:txBody>
      </p:sp>
      <p:pic>
        <p:nvPicPr>
          <p:cNvPr id="242" name="Google Shape;242;p22" descr="Ｘ光線 Images, Stock Photos &amp; Vectors | Shutterstock"/>
          <p:cNvPicPr preferRelativeResize="0"/>
          <p:nvPr/>
        </p:nvPicPr>
        <p:blipFill rotWithShape="1">
          <a:blip r:embed="rId10">
            <a:alphaModFix/>
          </a:blip>
          <a:srcRect b="15100"/>
          <a:stretch/>
        </p:blipFill>
        <p:spPr>
          <a:xfrm>
            <a:off x="2164182" y="4075036"/>
            <a:ext cx="1488224" cy="1360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 descr="Sigurnost - Superius idea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36367" y="4156739"/>
            <a:ext cx="1876884" cy="1782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2479" y="1143790"/>
            <a:ext cx="4623607" cy="46936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9" name="Google Shape;249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0" name="Google Shape;25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16546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2" name="Google Shape;252;p23"/>
          <p:cNvSpPr txBox="1"/>
          <p:nvPr/>
        </p:nvSpPr>
        <p:spPr>
          <a:xfrm>
            <a:off x="8543660" y="1364286"/>
            <a:ext cx="252124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 </a:t>
            </a:r>
            <a:endParaRPr/>
          </a:p>
        </p:txBody>
      </p:sp>
      <p:pic>
        <p:nvPicPr>
          <p:cNvPr id="253" name="Google Shape;253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3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3"/>
          <p:cNvSpPr txBox="1"/>
          <p:nvPr/>
        </p:nvSpPr>
        <p:spPr>
          <a:xfrm>
            <a:off x="7973734" y="2478241"/>
            <a:ext cx="37248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PRENESENO ZNAČENJE PERFEKTA</a:t>
            </a:r>
            <a:endParaRPr sz="2400" dirty="0"/>
          </a:p>
        </p:txBody>
      </p:sp>
      <p:sp>
        <p:nvSpPr>
          <p:cNvPr id="256" name="Google Shape;256;p23"/>
          <p:cNvSpPr txBox="1"/>
          <p:nvPr/>
        </p:nvSpPr>
        <p:spPr>
          <a:xfrm>
            <a:off x="1694324" y="505449"/>
            <a:ext cx="62794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sljedeće primjere. Izriču li prošlost? Koji se oblik perfekta pojavljuje?</a:t>
            </a:r>
            <a:endParaRPr sz="2400" b="1" dirty="0"/>
          </a:p>
        </p:txBody>
      </p:sp>
      <p:sp>
        <p:nvSpPr>
          <p:cNvPr id="257" name="Google Shape;257;p23"/>
          <p:cNvSpPr txBox="1"/>
          <p:nvPr/>
        </p:nvSpPr>
        <p:spPr>
          <a:xfrm>
            <a:off x="222034" y="1638680"/>
            <a:ext cx="79546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došlo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tako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otišlo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      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Izgubili smo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ako odustanemo.</a:t>
            </a:r>
            <a:endParaRPr sz="2400" dirty="0"/>
          </a:p>
        </p:txBody>
      </p:sp>
      <p:pic>
        <p:nvPicPr>
          <p:cNvPr id="258" name="Google Shape;258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7973" y="2542936"/>
            <a:ext cx="534301" cy="49223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3"/>
          <p:cNvSpPr txBox="1"/>
          <p:nvPr/>
        </p:nvSpPr>
        <p:spPr>
          <a:xfrm>
            <a:off x="811520" y="3203274"/>
            <a:ext cx="19720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svevremenski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perfekt</a:t>
            </a:r>
            <a:endParaRPr sz="2400" dirty="0"/>
          </a:p>
        </p:txBody>
      </p:sp>
      <p:sp>
        <p:nvSpPr>
          <p:cNvPr id="260" name="Google Shape;260;p23"/>
          <p:cNvSpPr txBox="1"/>
          <p:nvPr/>
        </p:nvSpPr>
        <p:spPr>
          <a:xfrm>
            <a:off x="1017293" y="4878475"/>
            <a:ext cx="20708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bilo koje vrijeme </a:t>
            </a:r>
            <a:endParaRPr sz="2400" dirty="0"/>
          </a:p>
        </p:txBody>
      </p:sp>
      <p:pic>
        <p:nvPicPr>
          <p:cNvPr id="261" name="Google Shape;261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7973" y="4198284"/>
            <a:ext cx="534301" cy="49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27765" y="2554434"/>
            <a:ext cx="534301" cy="49223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3"/>
          <p:cNvSpPr txBox="1"/>
          <p:nvPr/>
        </p:nvSpPr>
        <p:spPr>
          <a:xfrm>
            <a:off x="4199371" y="3255786"/>
            <a:ext cx="25062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futurski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perfekt</a:t>
            </a:r>
            <a:endParaRPr sz="2400" dirty="0"/>
          </a:p>
        </p:txBody>
      </p:sp>
      <p:pic>
        <p:nvPicPr>
          <p:cNvPr id="264" name="Google Shape;264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45760" y="4198284"/>
            <a:ext cx="534301" cy="49223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3"/>
          <p:cNvSpPr txBox="1"/>
          <p:nvPr/>
        </p:nvSpPr>
        <p:spPr>
          <a:xfrm>
            <a:off x="3424462" y="4833319"/>
            <a:ext cx="359633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budućnost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Izgubit ćemo ako odustanemo.</a:t>
            </a:r>
            <a:endParaRPr sz="2400" dirty="0"/>
          </a:p>
        </p:txBody>
      </p:sp>
      <p:sp>
        <p:nvSpPr>
          <p:cNvPr id="266" name="Google Shape;266;p23"/>
          <p:cNvSpPr txBox="1"/>
          <p:nvPr/>
        </p:nvSpPr>
        <p:spPr>
          <a:xfrm>
            <a:off x="8195511" y="3249813"/>
            <a:ext cx="37169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Perfektom se mogu izricati radnje koje se događaju u bilo koje vrijeme ili u budućnosti.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4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8307" y="443240"/>
            <a:ext cx="5347374" cy="522618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2" name="Google Shape;272;p24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3" name="Google Shape;27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4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58483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5" name="Google Shape;275;p24"/>
          <p:cNvSpPr txBox="1"/>
          <p:nvPr/>
        </p:nvSpPr>
        <p:spPr>
          <a:xfrm>
            <a:off x="7939774" y="1363837"/>
            <a:ext cx="2881163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76" name="Google Shape;276;p24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4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4"/>
          <p:cNvSpPr txBox="1"/>
          <p:nvPr/>
        </p:nvSpPr>
        <p:spPr>
          <a:xfrm>
            <a:off x="7848459" y="2030102"/>
            <a:ext cx="350616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Zadatak ima tri dijela: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podcrtaj glagole u perfekt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točno ih napiši na crtu i gramatički opiši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 smjeti spreži u muškom rodu u perfektu.</a:t>
            </a:r>
            <a:endParaRPr sz="2400" dirty="0"/>
          </a:p>
        </p:txBody>
      </p:sp>
      <p:sp>
        <p:nvSpPr>
          <p:cNvPr id="279" name="Google Shape;279;p24"/>
          <p:cNvSpPr txBox="1"/>
          <p:nvPr/>
        </p:nvSpPr>
        <p:spPr>
          <a:xfrm>
            <a:off x="1067374" y="831287"/>
            <a:ext cx="44509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Dugo nisam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smjeo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dolaziti u park.</a:t>
            </a:r>
            <a:endParaRPr sz="2400" dirty="0"/>
          </a:p>
        </p:txBody>
      </p:sp>
      <p:cxnSp>
        <p:nvCxnSpPr>
          <p:cNvPr id="280" name="Google Shape;280;p24"/>
          <p:cNvCxnSpPr/>
          <p:nvPr/>
        </p:nvCxnSpPr>
        <p:spPr>
          <a:xfrm>
            <a:off x="1125869" y="1845131"/>
            <a:ext cx="441063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24"/>
          <p:cNvCxnSpPr/>
          <p:nvPr/>
        </p:nvCxnSpPr>
        <p:spPr>
          <a:xfrm flipV="1">
            <a:off x="1865142" y="1260042"/>
            <a:ext cx="1568001" cy="10571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2" name="Google Shape;282;p24"/>
          <p:cNvSpPr txBox="1"/>
          <p:nvPr/>
        </p:nvSpPr>
        <p:spPr>
          <a:xfrm>
            <a:off x="1085527" y="1948612"/>
            <a:ext cx="4683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Smijao se je cijelim putem do škole.</a:t>
            </a:r>
            <a:endParaRPr sz="2400" dirty="0"/>
          </a:p>
        </p:txBody>
      </p:sp>
      <p:cxnSp>
        <p:nvCxnSpPr>
          <p:cNvPr id="283" name="Google Shape;283;p24"/>
          <p:cNvCxnSpPr/>
          <p:nvPr/>
        </p:nvCxnSpPr>
        <p:spPr>
          <a:xfrm>
            <a:off x="1161617" y="2765894"/>
            <a:ext cx="441063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4" name="Google Shape;284;p24"/>
          <p:cNvCxnSpPr/>
          <p:nvPr/>
        </p:nvCxnSpPr>
        <p:spPr>
          <a:xfrm>
            <a:off x="1169893" y="2369731"/>
            <a:ext cx="1506072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5" name="Google Shape;285;p24"/>
          <p:cNvSpPr txBox="1"/>
          <p:nvPr/>
        </p:nvSpPr>
        <p:spPr>
          <a:xfrm>
            <a:off x="1115201" y="3039500"/>
            <a:ext cx="5688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Jučer smo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želili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trgovini kupiti novi bicikl.</a:t>
            </a:r>
            <a:endParaRPr sz="2400" dirty="0"/>
          </a:p>
        </p:txBody>
      </p:sp>
      <p:cxnSp>
        <p:nvCxnSpPr>
          <p:cNvPr id="286" name="Google Shape;286;p24"/>
          <p:cNvCxnSpPr/>
          <p:nvPr/>
        </p:nvCxnSpPr>
        <p:spPr>
          <a:xfrm>
            <a:off x="1216754" y="3945160"/>
            <a:ext cx="441063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24"/>
          <p:cNvCxnSpPr/>
          <p:nvPr/>
        </p:nvCxnSpPr>
        <p:spPr>
          <a:xfrm>
            <a:off x="1841344" y="3471002"/>
            <a:ext cx="1113777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8" name="Google Shape;288;p24"/>
          <p:cNvSpPr txBox="1"/>
          <p:nvPr/>
        </p:nvSpPr>
        <p:spPr>
          <a:xfrm>
            <a:off x="1111477" y="4262598"/>
            <a:ext cx="46433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SPREZANJE GLAGOLA -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smjeti</a:t>
            </a:r>
            <a:endParaRPr sz="2400" dirty="0"/>
          </a:p>
        </p:txBody>
      </p:sp>
      <p:sp>
        <p:nvSpPr>
          <p:cNvPr id="289" name="Google Shape;289;p24"/>
          <p:cNvSpPr txBox="1"/>
          <p:nvPr/>
        </p:nvSpPr>
        <p:spPr>
          <a:xfrm>
            <a:off x="2955121" y="4631315"/>
            <a:ext cx="41963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jednina		množina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	1. smjeli smo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	2. smjeli ste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	3. smjeli su</a:t>
            </a:r>
            <a:endParaRPr sz="2400" dirty="0"/>
          </a:p>
        </p:txBody>
      </p:sp>
      <p:sp>
        <p:nvSpPr>
          <p:cNvPr id="290" name="Google Shape;290;p24"/>
          <p:cNvSpPr txBox="1"/>
          <p:nvPr/>
        </p:nvSpPr>
        <p:spPr>
          <a:xfrm>
            <a:off x="1011117" y="1372766"/>
            <a:ext cx="52598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nisam </a:t>
            </a:r>
            <a:r>
              <a:rPr lang="hr-HR" sz="24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smio</a:t>
            </a:r>
            <a:r>
              <a:rPr lang="hr-HR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perfekt, 1. osoba jednine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91" name="Google Shape;291;p24"/>
          <p:cNvSpPr txBox="1"/>
          <p:nvPr/>
        </p:nvSpPr>
        <p:spPr>
          <a:xfrm>
            <a:off x="1132945" y="2369731"/>
            <a:ext cx="5350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smijao se – krnji perfekt, 3. osoba jednine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92" name="Google Shape;292;p24"/>
          <p:cNvSpPr txBox="1"/>
          <p:nvPr/>
        </p:nvSpPr>
        <p:spPr>
          <a:xfrm>
            <a:off x="1085526" y="3540427"/>
            <a:ext cx="51854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smo željeli – perfekt, 1. osoba množine</a:t>
            </a:r>
            <a:endParaRPr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913" y="54864"/>
            <a:ext cx="8772144" cy="680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6591" y="2558561"/>
            <a:ext cx="2655180" cy="26224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99" name="Google Shape;299;p25"/>
          <p:cNvSpPr txBox="1"/>
          <p:nvPr/>
        </p:nvSpPr>
        <p:spPr>
          <a:xfrm>
            <a:off x="9818710" y="3577373"/>
            <a:ext cx="183094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5" name="Google Shape;305;p2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06" name="Google Shape;30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6666" y="3666831"/>
            <a:ext cx="3029221" cy="310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6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08" name="Google Shape;308;p26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309" name="Google Shape;309;p26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6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26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6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3" name="Google Shape;313;p26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4" name="Google Shape;314;p26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5" name="Google Shape;315;p26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4007744" y="1124181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16" name="Google Shape;316;p26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47255" y="2560050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17" name="Google Shape;317;p26"/>
          <p:cNvSpPr txBox="1"/>
          <p:nvPr/>
        </p:nvSpPr>
        <p:spPr>
          <a:xfrm>
            <a:off x="1784395" y="1133981"/>
            <a:ext cx="197482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Čitajući zanimljive tekstove i rješavajući zadatke o poznatim osobama, ponovi perfekt.</a:t>
            </a:r>
            <a:endParaRPr/>
          </a:p>
        </p:txBody>
      </p:sp>
      <p:sp>
        <p:nvSpPr>
          <p:cNvPr id="318" name="Google Shape;318;p26"/>
          <p:cNvSpPr txBox="1"/>
          <p:nvPr/>
        </p:nvSpPr>
        <p:spPr>
          <a:xfrm>
            <a:off x="1840534" y="2610546"/>
            <a:ext cx="179693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zvučne zapise o perfektu i najčešćim pogreškama.</a:t>
            </a:r>
            <a:endParaRPr/>
          </a:p>
        </p:txBody>
      </p:sp>
      <p:sp>
        <p:nvSpPr>
          <p:cNvPr id="319" name="Google Shape;319;p26"/>
          <p:cNvSpPr txBox="1"/>
          <p:nvPr/>
        </p:nvSpPr>
        <p:spPr>
          <a:xfrm>
            <a:off x="1840534" y="3964290"/>
            <a:ext cx="16515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sažetak i s pomoću igrica ponovi perfekt.</a:t>
            </a:r>
            <a:endParaRPr/>
          </a:p>
        </p:txBody>
      </p:sp>
      <p:sp>
        <p:nvSpPr>
          <p:cNvPr id="320" name="Google Shape;320;p26"/>
          <p:cNvSpPr txBox="1"/>
          <p:nvPr/>
        </p:nvSpPr>
        <p:spPr>
          <a:xfrm>
            <a:off x="5142054" y="1139738"/>
            <a:ext cx="17042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s pomoću nastavnih listića.</a:t>
            </a:r>
            <a:endParaRPr/>
          </a:p>
        </p:txBody>
      </p:sp>
      <p:sp>
        <p:nvSpPr>
          <p:cNvPr id="321" name="Google Shape;321;p26"/>
          <p:cNvSpPr txBox="1"/>
          <p:nvPr/>
        </p:nvSpPr>
        <p:spPr>
          <a:xfrm>
            <a:off x="5222630" y="2539904"/>
            <a:ext cx="162369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o perfektu s pomoću izlazne kartice.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670992" y="1812327"/>
            <a:ext cx="25479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Perfekt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1323" y="708593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0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01925" y="3480956"/>
            <a:ext cx="2461007" cy="252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105817" y="1556026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08760">
            <a:off x="1048136" y="915366"/>
            <a:ext cx="3819976" cy="513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662932" y="2298084"/>
            <a:ext cx="360518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su obilježja glagola?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sprezanje ili konjugacija?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glasi prezent pomoćnoga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glagola biti?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8038" y="1147380"/>
            <a:ext cx="4840192" cy="47804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5352" y="4584215"/>
            <a:ext cx="1982762" cy="20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8340516" y="1914579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2959" y="1147380"/>
            <a:ext cx="2878990" cy="258461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3151950" y="1078415"/>
            <a:ext cx="3896088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Romeo i Julija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voljeli su se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ljubavlju koja se ne može opisati. Budući da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su potjecali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 zavađenih obitelji, roditelji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su zabranjivali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njihovu ljubav i ona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je završila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tragično u spletu najrazličitijih okolnosti.</a:t>
            </a:r>
            <a:b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/>
          </a:p>
        </p:txBody>
      </p:sp>
      <p:sp>
        <p:nvSpPr>
          <p:cNvPr id="120" name="Google Shape;120;p16"/>
          <p:cNvSpPr txBox="1"/>
          <p:nvPr/>
        </p:nvSpPr>
        <p:spPr>
          <a:xfrm>
            <a:off x="3189507" y="4043333"/>
            <a:ext cx="382097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ulici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Cappello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Veroni nalazi se slavni balkon ispod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kojega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Romeo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šaputao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Juliji najljepše riječi i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zaklinjao se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vječnu ljubav.</a:t>
            </a:r>
            <a:endParaRPr sz="2400" dirty="0"/>
          </a:p>
        </p:txBody>
      </p:sp>
      <p:sp>
        <p:nvSpPr>
          <p:cNvPr id="121" name="Google Shape;121;p16"/>
          <p:cNvSpPr txBox="1"/>
          <p:nvPr/>
        </p:nvSpPr>
        <p:spPr>
          <a:xfrm>
            <a:off x="2758641" y="433256"/>
            <a:ext cx="25236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Sačuvali su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ljubav</a:t>
            </a:r>
            <a:endParaRPr dirty="0"/>
          </a:p>
        </p:txBody>
      </p:sp>
      <p:sp>
        <p:nvSpPr>
          <p:cNvPr id="122" name="Google Shape;122;p16"/>
          <p:cNvSpPr txBox="1"/>
          <p:nvPr/>
        </p:nvSpPr>
        <p:spPr>
          <a:xfrm>
            <a:off x="7545260" y="2716335"/>
            <a:ext cx="39489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istaknute glagole. U kojem su vremenu istaknuti glagoli? Prepiši u bilježnicu tri primjera.</a:t>
            </a:r>
            <a:endParaRPr sz="2400" dirty="0"/>
          </a:p>
        </p:txBody>
      </p:sp>
      <p:sp>
        <p:nvSpPr>
          <p:cNvPr id="123" name="Google Shape;123;p16"/>
          <p:cNvSpPr txBox="1"/>
          <p:nvPr/>
        </p:nvSpPr>
        <p:spPr>
          <a:xfrm>
            <a:off x="8057497" y="4226617"/>
            <a:ext cx="33957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Glagoli izriču radnju u prošlosti.</a:t>
            </a:r>
            <a:endParaRPr sz="2400" dirty="0"/>
          </a:p>
        </p:txBody>
      </p:sp>
      <p:pic>
        <p:nvPicPr>
          <p:cNvPr id="124" name="Google Shape;124;p16" descr="Is Shakespeare Still Relevant - Romeo And Juliet Clipart , Transparent  Cartoon, Free Cliparts &amp; Silhouettes - NetClipar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2206966"/>
            <a:ext cx="3157116" cy="5233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8836" y="544023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205" y="4442716"/>
            <a:ext cx="2254479" cy="231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3" name="Google Shape;133;p17"/>
          <p:cNvSpPr txBox="1"/>
          <p:nvPr/>
        </p:nvSpPr>
        <p:spPr>
          <a:xfrm>
            <a:off x="7718170" y="1508991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34" name="Google Shape;134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8091757" y="2202695"/>
            <a:ext cx="20109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PERFEKT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934655" y="887104"/>
            <a:ext cx="56791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Od koliko su riječi složeni istaknuti glagolski oblici</a:t>
            </a: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1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601847" y="1589556"/>
            <a:ext cx="519041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Romeo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je šaputao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Juliji najljepše riječi.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Potjecali su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 zavađenih obitelji.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Romeo i Julija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sačuvali su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ljubav. </a:t>
            </a:r>
            <a:endParaRPr sz="2400" dirty="0"/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3356" y="3695886"/>
            <a:ext cx="534301" cy="49223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980267" y="4177481"/>
            <a:ext cx="46446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složeni glagolski oblik (dvije riječi)</a:t>
            </a:r>
            <a:endParaRPr sz="2400" dirty="0"/>
          </a:p>
        </p:txBody>
      </p:sp>
      <p:pic>
        <p:nvPicPr>
          <p:cNvPr id="140" name="Google Shape;140;p17" descr="Orange Circle Logo - Free image on Pixaba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04677" y="4596849"/>
            <a:ext cx="1452172" cy="14342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1" name="Google Shape;141;p17"/>
          <p:cNvSpPr txBox="1"/>
          <p:nvPr/>
        </p:nvSpPr>
        <p:spPr>
          <a:xfrm>
            <a:off x="2058893" y="5130847"/>
            <a:ext cx="11681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perfekt</a:t>
            </a:r>
            <a:endParaRPr sz="24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6638314" y="2820662"/>
            <a:ext cx="39609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Perfekt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prošlo složeno glagolsko vrijeme.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6341" y="581273"/>
            <a:ext cx="5324288" cy="52857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939" y="4855899"/>
            <a:ext cx="1926715" cy="184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8169233" y="1086033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6707412" y="3831660"/>
            <a:ext cx="43795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Tvori se od glagolske osnove i nastavaka: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-(a)o, -la, -</a:t>
            </a: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lo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; -li, -</a:t>
            </a: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, -la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7468320" y="1872927"/>
            <a:ext cx="33079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GLAGOLSKI PRIDJEV RADNI</a:t>
            </a:r>
            <a:endParaRPr sz="2400" dirty="0"/>
          </a:p>
        </p:txBody>
      </p:sp>
      <p:sp>
        <p:nvSpPr>
          <p:cNvPr id="156" name="Google Shape;156;p18"/>
          <p:cNvSpPr txBox="1"/>
          <p:nvPr/>
        </p:nvSpPr>
        <p:spPr>
          <a:xfrm>
            <a:off x="6998029" y="2606339"/>
            <a:ext cx="43795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Glagolski pridjev radni nastaje od glagola i izriče radnju koju netko obavlja.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1375422" y="688558"/>
            <a:ext cx="60928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sljedeći glagolski oblik. Što izriče? </a:t>
            </a:r>
            <a:endParaRPr sz="2400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564776" y="1719191"/>
            <a:ext cx="433973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Lišće u vrtu je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otpalo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Otpalo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lišće prekrilo je balkon.</a:t>
            </a:r>
            <a:endParaRPr sz="2400"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4562483" y="1765466"/>
            <a:ext cx="16270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 radnje</a:t>
            </a:r>
            <a:endParaRPr sz="2400" dirty="0"/>
          </a:p>
        </p:txBody>
      </p:sp>
      <p:sp>
        <p:nvSpPr>
          <p:cNvPr id="160" name="Google Shape;160;p18"/>
          <p:cNvSpPr txBox="1"/>
          <p:nvPr/>
        </p:nvSpPr>
        <p:spPr>
          <a:xfrm>
            <a:off x="4580272" y="2415966"/>
            <a:ext cx="16075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pridjev</a:t>
            </a:r>
            <a:endParaRPr sz="2400" dirty="0"/>
          </a:p>
        </p:txBody>
      </p:sp>
      <p:sp>
        <p:nvSpPr>
          <p:cNvPr id="161" name="Google Shape;161;p18"/>
          <p:cNvSpPr txBox="1"/>
          <p:nvPr/>
        </p:nvSpPr>
        <p:spPr>
          <a:xfrm>
            <a:off x="1283424" y="2937398"/>
            <a:ext cx="3200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 otpasti -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otpalo</a:t>
            </a:r>
            <a:endParaRPr sz="2400" dirty="0"/>
          </a:p>
        </p:txBody>
      </p:sp>
      <p:graphicFrame>
        <p:nvGraphicFramePr>
          <p:cNvPr id="162" name="Google Shape;162;p18"/>
          <p:cNvGraphicFramePr/>
          <p:nvPr>
            <p:extLst>
              <p:ext uri="{D42A27DB-BD31-4B8C-83A1-F6EECF244321}">
                <p14:modId xmlns:p14="http://schemas.microsoft.com/office/powerpoint/2010/main" val="3373417725"/>
              </p:ext>
            </p:extLst>
          </p:nvPr>
        </p:nvGraphicFramePr>
        <p:xfrm>
          <a:off x="360321" y="4185603"/>
          <a:ext cx="5735700" cy="1854370"/>
        </p:xfrm>
        <a:graphic>
          <a:graphicData uri="http://schemas.openxmlformats.org/drawingml/2006/table">
            <a:tbl>
              <a:tblPr firstRow="1" bandRow="1">
                <a:noFill/>
                <a:tableStyleId>{B5E7A99A-E369-4D09-BBAE-6E70DCA5D76C}</a:tableStyleId>
              </a:tblPr>
              <a:tblGrid>
                <a:gridCol w="143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u="none" strike="noStrike" cap="none" dirty="0"/>
                        <a:t>muški rod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u="none" strike="noStrike" cap="none" dirty="0"/>
                        <a:t>ženski rod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u="none" strike="noStrike" cap="none" dirty="0"/>
                        <a:t>srednji rod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u="none" strike="noStrike" cap="none" dirty="0"/>
                        <a:t>jednina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u="none" strike="noStrike" cap="none" dirty="0" err="1"/>
                        <a:t>otpa</a:t>
                      </a:r>
                      <a:r>
                        <a:rPr lang="hr-HR" sz="2400" b="1" u="none" strike="noStrike" cap="none" dirty="0">
                          <a:solidFill>
                            <a:srgbClr val="7030A0"/>
                          </a:solidFill>
                        </a:rPr>
                        <a:t>-o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u="none" strike="noStrike" cap="none"/>
                        <a:t>otpa</a:t>
                      </a:r>
                      <a:r>
                        <a:rPr lang="hr-HR" sz="2400" b="1" u="none" strike="noStrike" cap="none">
                          <a:solidFill>
                            <a:srgbClr val="7030A0"/>
                          </a:solidFill>
                        </a:rPr>
                        <a:t>-la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u="none" strike="noStrike" cap="none" dirty="0" err="1"/>
                        <a:t>otpa</a:t>
                      </a:r>
                      <a:r>
                        <a:rPr lang="hr-HR" sz="2400" b="1" u="none" strike="noStrike" cap="none" dirty="0" err="1">
                          <a:solidFill>
                            <a:srgbClr val="7030A0"/>
                          </a:solidFill>
                        </a:rPr>
                        <a:t>-lo</a:t>
                      </a:r>
                      <a:endParaRPr sz="2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u="none" strike="noStrike" cap="none" dirty="0"/>
                        <a:t>množina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u="none" strike="noStrike" cap="none" dirty="0" err="1"/>
                        <a:t>otpa</a:t>
                      </a:r>
                      <a:r>
                        <a:rPr lang="hr-HR" sz="2400" b="1" u="none" strike="noStrike" cap="none" dirty="0">
                          <a:solidFill>
                            <a:srgbClr val="7030A0"/>
                          </a:solidFill>
                        </a:rPr>
                        <a:t>-li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u="none" strike="noStrike" cap="none" dirty="0" err="1"/>
                        <a:t>otpa</a:t>
                      </a:r>
                      <a:r>
                        <a:rPr lang="hr-HR" sz="2400" b="1" u="none" strike="noStrike" cap="none" dirty="0" err="1">
                          <a:solidFill>
                            <a:srgbClr val="7030A0"/>
                          </a:solidFill>
                        </a:rPr>
                        <a:t>-le</a:t>
                      </a:r>
                      <a:endParaRPr sz="2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u="none" strike="noStrike" cap="none" dirty="0" err="1"/>
                        <a:t>otpa</a:t>
                      </a:r>
                      <a:r>
                        <a:rPr lang="hr-HR" sz="2400" b="1" u="none" strike="noStrike" cap="none" dirty="0">
                          <a:solidFill>
                            <a:srgbClr val="7030A0"/>
                          </a:solidFill>
                        </a:rPr>
                        <a:t>-la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" name="Google Shape;163;p18"/>
          <p:cNvSpPr txBox="1"/>
          <p:nvPr/>
        </p:nvSpPr>
        <p:spPr>
          <a:xfrm>
            <a:off x="360321" y="3548520"/>
            <a:ext cx="3754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RAZLIKUJE ROD I BROJ</a:t>
            </a:r>
            <a:endParaRPr sz="2400" dirty="0"/>
          </a:p>
        </p:txBody>
      </p:sp>
      <p:sp>
        <p:nvSpPr>
          <p:cNvPr id="164" name="Google Shape;164;p18"/>
          <p:cNvSpPr txBox="1"/>
          <p:nvPr/>
        </p:nvSpPr>
        <p:spPr>
          <a:xfrm>
            <a:off x="1375422" y="1086033"/>
            <a:ext cx="42087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koje vrste riječi nastaje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5747" y="1247268"/>
            <a:ext cx="4913397" cy="47611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53451" y="4239365"/>
            <a:ext cx="2277293" cy="23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8319178" y="1768444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8117542" y="2475987"/>
            <a:ext cx="27721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TVORBA PERFEKTA</a:t>
            </a:r>
            <a:endParaRPr sz="2400" dirty="0"/>
          </a:p>
        </p:txBody>
      </p:sp>
      <p:sp>
        <p:nvSpPr>
          <p:cNvPr id="177" name="Google Shape;177;p19"/>
          <p:cNvSpPr txBox="1"/>
          <p:nvPr/>
        </p:nvSpPr>
        <p:spPr>
          <a:xfrm>
            <a:off x="1609257" y="604470"/>
            <a:ext cx="71447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primjer. S pomoću kojih dviju sastavnica se tvori perfekt? Koja ti je poznata?</a:t>
            </a:r>
            <a:endParaRPr sz="2400" b="1" dirty="0"/>
          </a:p>
        </p:txBody>
      </p:sp>
      <p:sp>
        <p:nvSpPr>
          <p:cNvPr id="178" name="Google Shape;178;p19"/>
          <p:cNvSpPr txBox="1"/>
          <p:nvPr/>
        </p:nvSpPr>
        <p:spPr>
          <a:xfrm>
            <a:off x="1559490" y="1597009"/>
            <a:ext cx="49055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Njihova ljubav</a:t>
            </a:r>
            <a:r>
              <a:rPr lang="hr-HR" sz="24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je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završila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tragično.</a:t>
            </a:r>
            <a:endParaRPr sz="2400" dirty="0"/>
          </a:p>
        </p:txBody>
      </p:sp>
      <p:sp>
        <p:nvSpPr>
          <p:cNvPr id="179" name="Google Shape;179;p19"/>
          <p:cNvSpPr txBox="1"/>
          <p:nvPr/>
        </p:nvSpPr>
        <p:spPr>
          <a:xfrm>
            <a:off x="2824880" y="2342305"/>
            <a:ext cx="25683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završila</a:t>
            </a:r>
            <a:endParaRPr/>
          </a:p>
        </p:txBody>
      </p:sp>
      <p:pic>
        <p:nvPicPr>
          <p:cNvPr id="180" name="Google Shape;180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23470" y="2861831"/>
            <a:ext cx="4431058" cy="299342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 txBox="1"/>
          <p:nvPr/>
        </p:nvSpPr>
        <p:spPr>
          <a:xfrm>
            <a:off x="7428091" y="3016286"/>
            <a:ext cx="391878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Perfekt se tvori od prezenta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pomoćnoga glagola biti</a:t>
            </a:r>
            <a:r>
              <a:rPr lang="hr-HR" sz="24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(sam, si, je; smo, ste, su) i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glagolskoga pridjeva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radnoga.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954" y="847776"/>
            <a:ext cx="4880993" cy="49059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6513" y="4486426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00143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0"/>
          <p:cNvSpPr/>
          <p:nvPr/>
        </p:nvSpPr>
        <p:spPr>
          <a:xfrm>
            <a:off x="4437376" y="96056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8212846" y="1539634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8000999" y="2486126"/>
            <a:ext cx="2583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KRNJI PERFEKT</a:t>
            </a:r>
            <a:endParaRPr sz="2400" dirty="0"/>
          </a:p>
        </p:txBody>
      </p:sp>
      <p:sp>
        <p:nvSpPr>
          <p:cNvPr id="194" name="Google Shape;194;p20"/>
          <p:cNvSpPr txBox="1"/>
          <p:nvPr/>
        </p:nvSpPr>
        <p:spPr>
          <a:xfrm>
            <a:off x="1137583" y="913181"/>
            <a:ext cx="57170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sljedeće primjere. Usporedi rečenice. Što  nedostaje u drugoj rečenici?</a:t>
            </a:r>
            <a:endParaRPr sz="2400" b="1" dirty="0"/>
          </a:p>
        </p:txBody>
      </p:sp>
      <p:sp>
        <p:nvSpPr>
          <p:cNvPr id="195" name="Google Shape;195;p20"/>
          <p:cNvSpPr txBox="1"/>
          <p:nvPr/>
        </p:nvSpPr>
        <p:spPr>
          <a:xfrm>
            <a:off x="259466" y="3756156"/>
            <a:ext cx="64866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Romeo i Julija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sačuvali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ljubav i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ostali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zauvijek zapamćeni.</a:t>
            </a:r>
            <a:endParaRPr sz="2400" dirty="0"/>
          </a:p>
        </p:txBody>
      </p:sp>
      <p:sp>
        <p:nvSpPr>
          <p:cNvPr id="196" name="Google Shape;196;p20"/>
          <p:cNvSpPr txBox="1"/>
          <p:nvPr/>
        </p:nvSpPr>
        <p:spPr>
          <a:xfrm>
            <a:off x="2985146" y="4969390"/>
            <a:ext cx="20219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krnji perfekt</a:t>
            </a:r>
            <a:endParaRPr sz="2400" dirty="0"/>
          </a:p>
        </p:txBody>
      </p:sp>
      <p:sp>
        <p:nvSpPr>
          <p:cNvPr id="197" name="Google Shape;197;p20"/>
          <p:cNvSpPr txBox="1"/>
          <p:nvPr/>
        </p:nvSpPr>
        <p:spPr>
          <a:xfrm>
            <a:off x="7126808" y="3055107"/>
            <a:ext cx="39732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Perfekt bez pomoćnoga glagola zove se krnji perfekt.</a:t>
            </a:r>
            <a:endParaRPr sz="2400" dirty="0"/>
          </a:p>
        </p:txBody>
      </p:sp>
      <p:sp>
        <p:nvSpPr>
          <p:cNvPr id="198" name="Google Shape;198;p20"/>
          <p:cNvSpPr txBox="1"/>
          <p:nvPr/>
        </p:nvSpPr>
        <p:spPr>
          <a:xfrm>
            <a:off x="8001000" y="3571762"/>
            <a:ext cx="2771456" cy="67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06131" y="4279661"/>
            <a:ext cx="489995" cy="45141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133164" y="2037344"/>
            <a:ext cx="69615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Romeo i Julija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su sačuvali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ljubav i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ostali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zauvijek zapamćeni.</a:t>
            </a:r>
            <a:endParaRPr sz="2400" dirty="0"/>
          </a:p>
        </p:txBody>
      </p:sp>
      <p:cxnSp>
        <p:nvCxnSpPr>
          <p:cNvPr id="201" name="Google Shape;201;p20"/>
          <p:cNvCxnSpPr/>
          <p:nvPr/>
        </p:nvCxnSpPr>
        <p:spPr>
          <a:xfrm flipH="1">
            <a:off x="2060049" y="2147675"/>
            <a:ext cx="222404" cy="338451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20"/>
          <p:cNvCxnSpPr/>
          <p:nvPr/>
        </p:nvCxnSpPr>
        <p:spPr>
          <a:xfrm flipH="1">
            <a:off x="5246682" y="2111284"/>
            <a:ext cx="222404" cy="338451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20"/>
          <p:cNvSpPr txBox="1"/>
          <p:nvPr/>
        </p:nvSpPr>
        <p:spPr>
          <a:xfrm>
            <a:off x="2301699" y="2951325"/>
            <a:ext cx="22027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pomoćni glagoli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9082" y="790220"/>
            <a:ext cx="5188739" cy="51246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6513" y="4486426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8101553" y="2305339"/>
            <a:ext cx="23802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KRNJI PERFEKT</a:t>
            </a:r>
            <a:endParaRPr sz="2400" dirty="0"/>
          </a:p>
        </p:txBody>
      </p:sp>
      <p:sp>
        <p:nvSpPr>
          <p:cNvPr id="215" name="Google Shape;215;p21"/>
          <p:cNvSpPr txBox="1"/>
          <p:nvPr/>
        </p:nvSpPr>
        <p:spPr>
          <a:xfrm>
            <a:off x="795978" y="1961906"/>
            <a:ext cx="5881367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Zaklinjao se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vječnu ljubav.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Julija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 veselila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Romeovim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riječima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Zaklinjao se  je 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vječnu ljubav.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Julija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 je veselila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Romeovim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riječima</a:t>
            </a:r>
            <a:endParaRPr sz="2400" dirty="0"/>
          </a:p>
        </p:txBody>
      </p:sp>
      <p:sp>
        <p:nvSpPr>
          <p:cNvPr id="216" name="Google Shape;216;p21"/>
          <p:cNvSpPr txBox="1"/>
          <p:nvPr/>
        </p:nvSpPr>
        <p:spPr>
          <a:xfrm>
            <a:off x="8001000" y="3571762"/>
            <a:ext cx="2771456" cy="67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7247478" y="3186139"/>
            <a:ext cx="4088393" cy="101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Ako se uz glagol u perfektu nalazi riječ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pomoćni se glagol u 3. osobi jednine izostavlja.</a:t>
            </a:r>
            <a:endParaRPr sz="2400" dirty="0"/>
          </a:p>
        </p:txBody>
      </p:sp>
      <p:cxnSp>
        <p:nvCxnSpPr>
          <p:cNvPr id="218" name="Google Shape;218;p21"/>
          <p:cNvCxnSpPr/>
          <p:nvPr/>
        </p:nvCxnSpPr>
        <p:spPr>
          <a:xfrm flipH="1">
            <a:off x="2573193" y="4351741"/>
            <a:ext cx="222404" cy="338451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9" name="Google Shape;219;p21"/>
          <p:cNvSpPr txBox="1"/>
          <p:nvPr/>
        </p:nvSpPr>
        <p:spPr>
          <a:xfrm>
            <a:off x="594990" y="989086"/>
            <a:ext cx="71584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primjer. Zašto je u prvim dvjema rečenicama izostavljen pomoćni glagol?</a:t>
            </a:r>
            <a:endParaRPr sz="2400" b="1" dirty="0"/>
          </a:p>
        </p:txBody>
      </p:sp>
      <p:sp>
        <p:nvSpPr>
          <p:cNvPr id="220" name="Google Shape;220;p21"/>
          <p:cNvSpPr txBox="1"/>
          <p:nvPr/>
        </p:nvSpPr>
        <p:spPr>
          <a:xfrm>
            <a:off x="7247478" y="1585916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cxnSp>
        <p:nvCxnSpPr>
          <p:cNvPr id="221" name="Google Shape;221;p21"/>
          <p:cNvCxnSpPr/>
          <p:nvPr/>
        </p:nvCxnSpPr>
        <p:spPr>
          <a:xfrm flipH="1">
            <a:off x="1921298" y="5500198"/>
            <a:ext cx="222404" cy="338451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683</Words>
  <Application>Microsoft Office PowerPoint</Application>
  <PresentationFormat>Široki zaslon</PresentationFormat>
  <Paragraphs>120</Paragraphs>
  <Slides>14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6</cp:revision>
  <dcterms:modified xsi:type="dcterms:W3CDTF">2020-09-09T20:43:25Z</dcterms:modified>
</cp:coreProperties>
</file>